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x="18288000" cy="10287000"/>
  <p:notesSz cx="6858000" cy="9144000"/>
  <p:embeddedFontLst>
    <p:embeddedFont>
      <p:font typeface="Horizon" charset="1" panose="02000500000000000000"/>
      <p:regular r:id="rId27"/>
    </p:embeddedFont>
    <p:embeddedFont>
      <p:font typeface="Questrial" charset="1" panose="02000000000000000000"/>
      <p:regular r:id="rId28"/>
    </p:embeddedFont>
    <p:embeddedFont>
      <p:font typeface="Public Sans" charset="1" panose="00000000000000000000"/>
      <p:regular r:id="rId29"/>
    </p:embeddedFont>
    <p:embeddedFont>
      <p:font typeface="Open Sans" charset="1" panose="020B0606030504020204"/>
      <p:regular r:id="rId30"/>
    </p:embeddedFont>
    <p:embeddedFont>
      <p:font typeface="JetBrains Mono" charset="1" panose="02010509020102050004"/>
      <p:regular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4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26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Relationship Id="rId3" Target="../media/image28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https://blog.robomongo.org/studio3t-free/" TargetMode="External" Type="http://schemas.openxmlformats.org/officeDocument/2006/relationships/hyperlink"/><Relationship Id="rId2" Target="https://blog.robomongo.org/studio3t-free/" TargetMode="External" Type="http://schemas.openxmlformats.org/officeDocument/2006/relationships/hyperlink"/><Relationship Id="rId3" Target="https://blog.robomongo.org/studio3t-free/" TargetMode="External" Type="http://schemas.openxmlformats.org/officeDocument/2006/relationships/hyperlink"/><Relationship Id="rId4" Target="https://blog.robomongo.org/studio3t-free/" TargetMode="External" Type="http://schemas.openxmlformats.org/officeDocument/2006/relationships/hyperlink"/><Relationship Id="rId5" Target="https://blog.robomongo.org/studio3t-free/" TargetMode="External" Type="http://schemas.openxmlformats.org/officeDocument/2006/relationships/hyperlink"/><Relationship Id="rId6" Target="https://blog.robomongo.org/studio3t-free/" TargetMode="External" Type="http://schemas.openxmlformats.org/officeDocument/2006/relationships/hyperlink"/><Relationship Id="rId7" Target="https://blog.robomongo.org/studio3t-free/" TargetMode="External" Type="http://schemas.openxmlformats.org/officeDocument/2006/relationships/hyperlink"/><Relationship Id="rId8" Target="https://blog.robomongo.org/studio3t-free/" TargetMode="External" Type="http://schemas.openxmlformats.org/officeDocument/2006/relationships/hyperlink"/><Relationship Id="rId9" Target="https://blog.robomongo.org/studio3t-free/" TargetMode="External" Type="http://schemas.openxmlformats.org/officeDocument/2006/relationships/hyperlink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EC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576346" y="6983719"/>
            <a:ext cx="13135307" cy="13135307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9BDB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4913438" y="-509191"/>
            <a:ext cx="9138326" cy="5652691"/>
          </a:xfrm>
          <a:custGeom>
            <a:avLst/>
            <a:gdLst/>
            <a:ahLst/>
            <a:cxnLst/>
            <a:rect r="r" b="b" t="t" l="l"/>
            <a:pathLst>
              <a:path h="5652691" w="9138326">
                <a:moveTo>
                  <a:pt x="0" y="0"/>
                </a:moveTo>
                <a:lnTo>
                  <a:pt x="9138327" y="0"/>
                </a:lnTo>
                <a:lnTo>
                  <a:pt x="9138327" y="5652691"/>
                </a:lnTo>
                <a:lnTo>
                  <a:pt x="0" y="565269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61663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628900" y="6129921"/>
            <a:ext cx="11030200" cy="4448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780"/>
              </a:lnSpc>
              <a:spcBef>
                <a:spcPct val="0"/>
              </a:spcBef>
            </a:pPr>
            <a:r>
              <a:rPr lang="en-US" sz="3611" spc="-144">
                <a:solidFill>
                  <a:srgbClr val="635344"/>
                </a:solidFill>
                <a:latin typeface="Horizon"/>
                <a:ea typeface="Horizon"/>
                <a:cs typeface="Horizon"/>
                <a:sym typeface="Horizon"/>
              </a:rPr>
              <a:t>Projeto de Banco de dados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036178" y="9113402"/>
            <a:ext cx="8215643" cy="4421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011"/>
              </a:lnSpc>
              <a:spcBef>
                <a:spcPct val="0"/>
              </a:spcBef>
            </a:pPr>
            <a:r>
              <a:rPr lang="en-US" sz="3911" spc="-156">
                <a:solidFill>
                  <a:srgbClr val="242224"/>
                </a:solidFill>
                <a:latin typeface="Questrial"/>
                <a:ea typeface="Questrial"/>
                <a:cs typeface="Questrial"/>
                <a:sym typeface="Questrial"/>
              </a:rPr>
              <a:t>David Macedo, Geison, Igor, Wendel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6969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33191" y="3909713"/>
            <a:ext cx="7150663" cy="4413892"/>
          </a:xfrm>
          <a:custGeom>
            <a:avLst/>
            <a:gdLst/>
            <a:ahLst/>
            <a:cxnLst/>
            <a:rect r="r" b="b" t="t" l="l"/>
            <a:pathLst>
              <a:path h="4413892" w="7150663">
                <a:moveTo>
                  <a:pt x="0" y="0"/>
                </a:moveTo>
                <a:lnTo>
                  <a:pt x="7150663" y="0"/>
                </a:lnTo>
                <a:lnTo>
                  <a:pt x="7150663" y="4413892"/>
                </a:lnTo>
                <a:lnTo>
                  <a:pt x="0" y="44138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441" t="-19262" r="-12114" b="-2035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312513" y="1596522"/>
            <a:ext cx="10243935" cy="9040273"/>
          </a:xfrm>
          <a:custGeom>
            <a:avLst/>
            <a:gdLst/>
            <a:ahLst/>
            <a:cxnLst/>
            <a:rect r="r" b="b" t="t" l="l"/>
            <a:pathLst>
              <a:path h="9040273" w="10243935">
                <a:moveTo>
                  <a:pt x="0" y="0"/>
                </a:moveTo>
                <a:lnTo>
                  <a:pt x="10243935" y="0"/>
                </a:lnTo>
                <a:lnTo>
                  <a:pt x="10243935" y="9040273"/>
                </a:lnTo>
                <a:lnTo>
                  <a:pt x="0" y="904027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121954" y="147992"/>
            <a:ext cx="2193265" cy="5797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60"/>
              </a:lnSpc>
            </a:pPr>
            <a:r>
              <a:rPr lang="en-US" sz="4000" spc="-328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Consulta 2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442833" y="216891"/>
            <a:ext cx="8194067" cy="432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70"/>
              </a:lnSpc>
            </a:pPr>
            <a:r>
              <a:rPr lang="en-US" sz="3000" spc="-246">
                <a:solidFill>
                  <a:srgbClr val="EDF1EF"/>
                </a:solidFill>
                <a:latin typeface="Public Sans"/>
                <a:ea typeface="Public Sans"/>
                <a:cs typeface="Public Sans"/>
                <a:sym typeface="Public Sans"/>
              </a:rPr>
              <a:t>Desempenho de Vendedores e Valor Médio por Pedido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353156" y="1320931"/>
            <a:ext cx="2162648" cy="5797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60"/>
              </a:lnSpc>
            </a:pPr>
            <a:r>
              <a:rPr lang="en-US" sz="4000" spc="-328">
                <a:solidFill>
                  <a:srgbClr val="EDF1EF"/>
                </a:solidFill>
                <a:latin typeface="Public Sans"/>
                <a:ea typeface="Public Sans"/>
                <a:cs typeface="Public Sans"/>
                <a:sym typeface="Public Sans"/>
              </a:rPr>
              <a:t>MongoDB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495091" y="1320931"/>
            <a:ext cx="1626862" cy="5797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60"/>
              </a:lnSpc>
            </a:pPr>
            <a:r>
              <a:rPr lang="en-US" sz="4000" spc="-328">
                <a:solidFill>
                  <a:srgbClr val="EDF1EF"/>
                </a:solidFill>
                <a:latin typeface="Public Sans"/>
                <a:ea typeface="Public Sans"/>
                <a:cs typeface="Public Sans"/>
                <a:sym typeface="Public Sans"/>
              </a:rPr>
              <a:t>MySQL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6969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59735" y="4281298"/>
            <a:ext cx="9524437" cy="4690426"/>
          </a:xfrm>
          <a:custGeom>
            <a:avLst/>
            <a:gdLst/>
            <a:ahLst/>
            <a:cxnLst/>
            <a:rect r="r" b="b" t="t" l="l"/>
            <a:pathLst>
              <a:path h="4690426" w="9524437">
                <a:moveTo>
                  <a:pt x="0" y="0"/>
                </a:moveTo>
                <a:lnTo>
                  <a:pt x="9524437" y="0"/>
                </a:lnTo>
                <a:lnTo>
                  <a:pt x="9524437" y="4690427"/>
                </a:lnTo>
                <a:lnTo>
                  <a:pt x="0" y="46904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607822" y="2960956"/>
            <a:ext cx="5071921" cy="6949289"/>
          </a:xfrm>
          <a:custGeom>
            <a:avLst/>
            <a:gdLst/>
            <a:ahLst/>
            <a:cxnLst/>
            <a:rect r="r" b="b" t="t" l="l"/>
            <a:pathLst>
              <a:path h="6949289" w="5071921">
                <a:moveTo>
                  <a:pt x="0" y="0"/>
                </a:moveTo>
                <a:lnTo>
                  <a:pt x="5071921" y="0"/>
                </a:lnTo>
                <a:lnTo>
                  <a:pt x="5071921" y="6949288"/>
                </a:lnTo>
                <a:lnTo>
                  <a:pt x="0" y="69492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733272" y="154900"/>
            <a:ext cx="4821456" cy="5797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60"/>
              </a:lnSpc>
            </a:pPr>
            <a:r>
              <a:rPr lang="en-US" sz="4000" spc="-328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Consulta 2 - Resultados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046967" y="822163"/>
            <a:ext cx="8194067" cy="432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70"/>
              </a:lnSpc>
            </a:pPr>
            <a:r>
              <a:rPr lang="en-US" sz="3000" spc="-246">
                <a:solidFill>
                  <a:srgbClr val="EDF1EF"/>
                </a:solidFill>
                <a:latin typeface="Public Sans"/>
                <a:ea typeface="Public Sans"/>
                <a:cs typeface="Public Sans"/>
                <a:sym typeface="Public Sans"/>
              </a:rPr>
              <a:t>Desempenho de Vendedores e Valor Médio por Pedido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3241033" y="1502141"/>
            <a:ext cx="2162648" cy="5797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60"/>
              </a:lnSpc>
            </a:pPr>
            <a:r>
              <a:rPr lang="en-US" sz="4000" spc="-328">
                <a:solidFill>
                  <a:srgbClr val="EDF1EF"/>
                </a:solidFill>
                <a:latin typeface="Public Sans"/>
                <a:ea typeface="Public Sans"/>
                <a:cs typeface="Public Sans"/>
                <a:sym typeface="Public Sans"/>
              </a:rPr>
              <a:t>MongoDB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308523" y="1502141"/>
            <a:ext cx="1626862" cy="5797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60"/>
              </a:lnSpc>
            </a:pPr>
            <a:r>
              <a:rPr lang="en-US" sz="4000" spc="-328">
                <a:solidFill>
                  <a:srgbClr val="EDF1EF"/>
                </a:solidFill>
                <a:latin typeface="Public Sans"/>
                <a:ea typeface="Public Sans"/>
                <a:cs typeface="Public Sans"/>
                <a:sym typeface="Public Sans"/>
              </a:rPr>
              <a:t>MySQL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6969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3095" y="3140405"/>
            <a:ext cx="9456396" cy="4252635"/>
          </a:xfrm>
          <a:custGeom>
            <a:avLst/>
            <a:gdLst/>
            <a:ahLst/>
            <a:cxnLst/>
            <a:rect r="r" b="b" t="t" l="l"/>
            <a:pathLst>
              <a:path h="4252635" w="9456396">
                <a:moveTo>
                  <a:pt x="0" y="0"/>
                </a:moveTo>
                <a:lnTo>
                  <a:pt x="9456396" y="0"/>
                </a:lnTo>
                <a:lnTo>
                  <a:pt x="9456396" y="4252635"/>
                </a:lnTo>
                <a:lnTo>
                  <a:pt x="0" y="425263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474" t="-17694" r="-9013" b="-1946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462987" y="1597114"/>
            <a:ext cx="9115068" cy="9001129"/>
          </a:xfrm>
          <a:custGeom>
            <a:avLst/>
            <a:gdLst/>
            <a:ahLst/>
            <a:cxnLst/>
            <a:rect r="r" b="b" t="t" l="l"/>
            <a:pathLst>
              <a:path h="9001129" w="9115068">
                <a:moveTo>
                  <a:pt x="0" y="0"/>
                </a:moveTo>
                <a:lnTo>
                  <a:pt x="9115068" y="0"/>
                </a:lnTo>
                <a:lnTo>
                  <a:pt x="9115068" y="9001130"/>
                </a:lnTo>
                <a:lnTo>
                  <a:pt x="0" y="900113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262598" y="106999"/>
            <a:ext cx="2193265" cy="5797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60"/>
              </a:lnSpc>
            </a:pPr>
            <a:r>
              <a:rPr lang="en-US" sz="4000" spc="-328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Consulta 3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766461" y="175898"/>
            <a:ext cx="8194067" cy="432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70"/>
              </a:lnSpc>
            </a:pPr>
            <a:r>
              <a:rPr lang="en-US" sz="3000" spc="-246">
                <a:solidFill>
                  <a:srgbClr val="EDF1EF"/>
                </a:solidFill>
                <a:latin typeface="Public Sans"/>
                <a:ea typeface="Public Sans"/>
                <a:cs typeface="Public Sans"/>
                <a:sym typeface="Public Sans"/>
              </a:rPr>
              <a:t>Análise de Clientes que Compram Itens Promocionais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939197" y="1321523"/>
            <a:ext cx="2162648" cy="5797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60"/>
              </a:lnSpc>
            </a:pPr>
            <a:r>
              <a:rPr lang="en-US" sz="4000" spc="-328">
                <a:solidFill>
                  <a:srgbClr val="EDF1EF"/>
                </a:solidFill>
                <a:latin typeface="Public Sans"/>
                <a:ea typeface="Public Sans"/>
                <a:cs typeface="Public Sans"/>
                <a:sym typeface="Public Sans"/>
              </a:rPr>
              <a:t>MongoDB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087862" y="1321523"/>
            <a:ext cx="1626862" cy="5797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60"/>
              </a:lnSpc>
            </a:pPr>
            <a:r>
              <a:rPr lang="en-US" sz="4000" spc="-328">
                <a:solidFill>
                  <a:srgbClr val="EDF1EF"/>
                </a:solidFill>
                <a:latin typeface="Public Sans"/>
                <a:ea typeface="Public Sans"/>
                <a:cs typeface="Public Sans"/>
                <a:sym typeface="Public Sans"/>
              </a:rPr>
              <a:t>MySQL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6969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34943" y="4748616"/>
            <a:ext cx="7882173" cy="3483201"/>
          </a:xfrm>
          <a:custGeom>
            <a:avLst/>
            <a:gdLst/>
            <a:ahLst/>
            <a:cxnLst/>
            <a:rect r="r" b="b" t="t" l="l"/>
            <a:pathLst>
              <a:path h="3483201" w="7882173">
                <a:moveTo>
                  <a:pt x="0" y="0"/>
                </a:moveTo>
                <a:lnTo>
                  <a:pt x="7882173" y="0"/>
                </a:lnTo>
                <a:lnTo>
                  <a:pt x="7882173" y="3483201"/>
                </a:lnTo>
                <a:lnTo>
                  <a:pt x="0" y="34832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973249" y="4083203"/>
            <a:ext cx="8145536" cy="4814028"/>
          </a:xfrm>
          <a:custGeom>
            <a:avLst/>
            <a:gdLst/>
            <a:ahLst/>
            <a:cxnLst/>
            <a:rect r="r" b="b" t="t" l="l"/>
            <a:pathLst>
              <a:path h="4814028" w="8145536">
                <a:moveTo>
                  <a:pt x="0" y="0"/>
                </a:moveTo>
                <a:lnTo>
                  <a:pt x="8145536" y="0"/>
                </a:lnTo>
                <a:lnTo>
                  <a:pt x="8145536" y="4814028"/>
                </a:lnTo>
                <a:lnTo>
                  <a:pt x="0" y="48140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495588" y="146655"/>
            <a:ext cx="4837580" cy="5797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60"/>
              </a:lnSpc>
            </a:pPr>
            <a:r>
              <a:rPr lang="en-US" sz="4000" spc="-328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Consulta 3 - Resultados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046967" y="745464"/>
            <a:ext cx="8194067" cy="432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70"/>
              </a:lnSpc>
            </a:pPr>
            <a:r>
              <a:rPr lang="en-US" sz="3000" spc="-246">
                <a:solidFill>
                  <a:srgbClr val="EDF1EF"/>
                </a:solidFill>
                <a:latin typeface="Public Sans"/>
                <a:ea typeface="Public Sans"/>
                <a:cs typeface="Public Sans"/>
                <a:sym typeface="Public Sans"/>
              </a:rPr>
              <a:t>Análise de Clientes que Compram Itens Promocionais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3071435" y="2989094"/>
            <a:ext cx="2162648" cy="5797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60"/>
              </a:lnSpc>
            </a:pPr>
            <a:r>
              <a:rPr lang="en-US" sz="4000" spc="-328">
                <a:solidFill>
                  <a:srgbClr val="EDF1EF"/>
                </a:solidFill>
                <a:latin typeface="Public Sans"/>
                <a:ea typeface="Public Sans"/>
                <a:cs typeface="Public Sans"/>
                <a:sym typeface="Public Sans"/>
              </a:rPr>
              <a:t>MongoDB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262598" y="2989094"/>
            <a:ext cx="1626862" cy="5797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60"/>
              </a:lnSpc>
            </a:pPr>
            <a:r>
              <a:rPr lang="en-US" sz="4000" spc="-328">
                <a:solidFill>
                  <a:srgbClr val="EDF1EF"/>
                </a:solidFill>
                <a:latin typeface="Public Sans"/>
                <a:ea typeface="Public Sans"/>
                <a:cs typeface="Public Sans"/>
                <a:sym typeface="Public Sans"/>
              </a:rPr>
              <a:t>MySQL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6969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38848" y="3568853"/>
            <a:ext cx="8905152" cy="5531157"/>
          </a:xfrm>
          <a:custGeom>
            <a:avLst/>
            <a:gdLst/>
            <a:ahLst/>
            <a:cxnLst/>
            <a:rect r="r" b="b" t="t" l="l"/>
            <a:pathLst>
              <a:path h="5531157" w="8905152">
                <a:moveTo>
                  <a:pt x="0" y="0"/>
                </a:moveTo>
                <a:lnTo>
                  <a:pt x="8905152" y="0"/>
                </a:lnTo>
                <a:lnTo>
                  <a:pt x="8905152" y="5531156"/>
                </a:lnTo>
                <a:lnTo>
                  <a:pt x="0" y="55311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549" t="-13139" r="-7957" b="-1215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867086" y="2554457"/>
            <a:ext cx="9767936" cy="7997498"/>
          </a:xfrm>
          <a:custGeom>
            <a:avLst/>
            <a:gdLst/>
            <a:ahLst/>
            <a:cxnLst/>
            <a:rect r="r" b="b" t="t" l="l"/>
            <a:pathLst>
              <a:path h="7997498" w="9767936">
                <a:moveTo>
                  <a:pt x="0" y="0"/>
                </a:moveTo>
                <a:lnTo>
                  <a:pt x="9767937" y="0"/>
                </a:lnTo>
                <a:lnTo>
                  <a:pt x="9767937" y="7997498"/>
                </a:lnTo>
                <a:lnTo>
                  <a:pt x="0" y="79974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408223" y="99655"/>
            <a:ext cx="2193265" cy="5797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60"/>
              </a:lnSpc>
            </a:pPr>
            <a:r>
              <a:rPr lang="en-US" sz="4000" spc="-328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Consulta 4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743663" y="168554"/>
            <a:ext cx="8194067" cy="432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70"/>
              </a:lnSpc>
            </a:pPr>
            <a:r>
              <a:rPr lang="en-US" sz="3000" spc="-246">
                <a:solidFill>
                  <a:srgbClr val="EDF1EF"/>
                </a:solidFill>
                <a:latin typeface="Public Sans"/>
                <a:ea typeface="Public Sans"/>
                <a:cs typeface="Public Sans"/>
                <a:sym typeface="Public Sans"/>
              </a:rPr>
              <a:t>Análise de Estoque Crítico (Produtos Abaixo do Mínimo)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724485" y="1764919"/>
            <a:ext cx="2162648" cy="5797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60"/>
              </a:lnSpc>
            </a:pPr>
            <a:r>
              <a:rPr lang="en-US" sz="4000" spc="-328">
                <a:solidFill>
                  <a:srgbClr val="EDF1EF"/>
                </a:solidFill>
                <a:latin typeface="Public Sans"/>
                <a:ea typeface="Public Sans"/>
                <a:cs typeface="Public Sans"/>
                <a:sym typeface="Public Sans"/>
              </a:rPr>
              <a:t>MongoDB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877993" y="2849324"/>
            <a:ext cx="1626862" cy="5797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60"/>
              </a:lnSpc>
            </a:pPr>
            <a:r>
              <a:rPr lang="en-US" sz="4000" spc="-328">
                <a:solidFill>
                  <a:srgbClr val="EDF1EF"/>
                </a:solidFill>
                <a:latin typeface="Public Sans"/>
                <a:ea typeface="Public Sans"/>
                <a:cs typeface="Public Sans"/>
                <a:sym typeface="Public Sans"/>
              </a:rPr>
              <a:t>MySQL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6969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38106" y="4991182"/>
            <a:ext cx="8906635" cy="1368680"/>
          </a:xfrm>
          <a:custGeom>
            <a:avLst/>
            <a:gdLst/>
            <a:ahLst/>
            <a:cxnLst/>
            <a:rect r="r" b="b" t="t" l="l"/>
            <a:pathLst>
              <a:path h="1368680" w="8906635">
                <a:moveTo>
                  <a:pt x="0" y="0"/>
                </a:moveTo>
                <a:lnTo>
                  <a:pt x="8906635" y="0"/>
                </a:lnTo>
                <a:lnTo>
                  <a:pt x="8906635" y="1368681"/>
                </a:lnTo>
                <a:lnTo>
                  <a:pt x="0" y="13686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34848" y="3640006"/>
            <a:ext cx="7243115" cy="6325968"/>
          </a:xfrm>
          <a:custGeom>
            <a:avLst/>
            <a:gdLst/>
            <a:ahLst/>
            <a:cxnLst/>
            <a:rect r="r" b="b" t="t" l="l"/>
            <a:pathLst>
              <a:path h="6325968" w="7243115">
                <a:moveTo>
                  <a:pt x="0" y="0"/>
                </a:moveTo>
                <a:lnTo>
                  <a:pt x="7243115" y="0"/>
                </a:lnTo>
                <a:lnTo>
                  <a:pt x="7243115" y="6325967"/>
                </a:lnTo>
                <a:lnTo>
                  <a:pt x="0" y="632596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780143" y="154900"/>
            <a:ext cx="4727714" cy="5797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60"/>
              </a:lnSpc>
            </a:pPr>
            <a:r>
              <a:rPr lang="en-US" sz="4000" spc="-328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Consulta 4 - Resultados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046967" y="822163"/>
            <a:ext cx="8194067" cy="432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70"/>
              </a:lnSpc>
            </a:pPr>
            <a:r>
              <a:rPr lang="en-US" sz="3000" spc="-246">
                <a:solidFill>
                  <a:srgbClr val="EDF1EF"/>
                </a:solidFill>
                <a:latin typeface="Public Sans"/>
                <a:ea typeface="Public Sans"/>
                <a:cs typeface="Public Sans"/>
                <a:sym typeface="Public Sans"/>
              </a:rPr>
              <a:t>Análise de Estoque Crítico (Produtos Abaixo do Mínimo)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775081" y="2849324"/>
            <a:ext cx="2162648" cy="5797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60"/>
              </a:lnSpc>
            </a:pPr>
            <a:r>
              <a:rPr lang="en-US" sz="4000" spc="-328">
                <a:solidFill>
                  <a:srgbClr val="EDF1EF"/>
                </a:solidFill>
                <a:latin typeface="Public Sans"/>
                <a:ea typeface="Public Sans"/>
                <a:cs typeface="Public Sans"/>
                <a:sym typeface="Public Sans"/>
              </a:rPr>
              <a:t>MongoDB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877993" y="2849324"/>
            <a:ext cx="1626862" cy="5797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60"/>
              </a:lnSpc>
            </a:pPr>
            <a:r>
              <a:rPr lang="en-US" sz="4000" spc="-328">
                <a:solidFill>
                  <a:srgbClr val="EDF1EF"/>
                </a:solidFill>
                <a:latin typeface="Public Sans"/>
                <a:ea typeface="Public Sans"/>
                <a:cs typeface="Public Sans"/>
                <a:sym typeface="Public Sans"/>
              </a:rPr>
              <a:t>MySQL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6969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3957337"/>
            <a:ext cx="8111092" cy="4632239"/>
          </a:xfrm>
          <a:custGeom>
            <a:avLst/>
            <a:gdLst/>
            <a:ahLst/>
            <a:cxnLst/>
            <a:rect r="r" b="b" t="t" l="l"/>
            <a:pathLst>
              <a:path h="4632239" w="8111092">
                <a:moveTo>
                  <a:pt x="0" y="0"/>
                </a:moveTo>
                <a:lnTo>
                  <a:pt x="8111092" y="0"/>
                </a:lnTo>
                <a:lnTo>
                  <a:pt x="8111092" y="4632239"/>
                </a:lnTo>
                <a:lnTo>
                  <a:pt x="0" y="463223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940" t="-19893" r="-13139" b="-1915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355973" y="753834"/>
            <a:ext cx="8431449" cy="10022525"/>
          </a:xfrm>
          <a:custGeom>
            <a:avLst/>
            <a:gdLst/>
            <a:ahLst/>
            <a:cxnLst/>
            <a:rect r="r" b="b" t="t" l="l"/>
            <a:pathLst>
              <a:path h="10022525" w="8431449">
                <a:moveTo>
                  <a:pt x="0" y="0"/>
                </a:moveTo>
                <a:lnTo>
                  <a:pt x="8431449" y="0"/>
                </a:lnTo>
                <a:lnTo>
                  <a:pt x="8431449" y="10022524"/>
                </a:lnTo>
                <a:lnTo>
                  <a:pt x="0" y="100225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996274" y="174075"/>
            <a:ext cx="2193265" cy="5797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60"/>
              </a:lnSpc>
            </a:pPr>
            <a:r>
              <a:rPr lang="en-US" sz="4000" spc="-328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Consulta 5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414197" y="242974"/>
            <a:ext cx="8194067" cy="432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70"/>
              </a:lnSpc>
            </a:pPr>
            <a:r>
              <a:rPr lang="en-US" sz="3000" spc="-246">
                <a:solidFill>
                  <a:srgbClr val="EDF1EF"/>
                </a:solidFill>
                <a:latin typeface="Public Sans"/>
                <a:ea typeface="Public Sans"/>
                <a:cs typeface="Public Sans"/>
                <a:sym typeface="Public Sans"/>
              </a:rPr>
              <a:t>Ranking de Produtos Mais Vendidos por Período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3490373" y="478242"/>
            <a:ext cx="2162648" cy="5797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60"/>
              </a:lnSpc>
            </a:pPr>
            <a:r>
              <a:rPr lang="en-US" sz="4000" spc="-328">
                <a:solidFill>
                  <a:srgbClr val="EDF1EF"/>
                </a:solidFill>
                <a:latin typeface="Public Sans"/>
                <a:ea typeface="Public Sans"/>
                <a:cs typeface="Public Sans"/>
                <a:sym typeface="Public Sans"/>
              </a:rPr>
              <a:t>MongoDB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270815" y="3143350"/>
            <a:ext cx="1626862" cy="5797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60"/>
              </a:lnSpc>
            </a:pPr>
            <a:r>
              <a:rPr lang="en-US" sz="4000" spc="-328">
                <a:solidFill>
                  <a:srgbClr val="EDF1EF"/>
                </a:solidFill>
                <a:latin typeface="Public Sans"/>
                <a:ea typeface="Public Sans"/>
                <a:cs typeface="Public Sans"/>
                <a:sym typeface="Public Sans"/>
              </a:rPr>
              <a:t>MySQL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6969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39895" y="4519441"/>
            <a:ext cx="7299286" cy="4956610"/>
          </a:xfrm>
          <a:custGeom>
            <a:avLst/>
            <a:gdLst/>
            <a:ahLst/>
            <a:cxnLst/>
            <a:rect r="r" b="b" t="t" l="l"/>
            <a:pathLst>
              <a:path h="4956610" w="7299286">
                <a:moveTo>
                  <a:pt x="0" y="0"/>
                </a:moveTo>
                <a:lnTo>
                  <a:pt x="7299286" y="0"/>
                </a:lnTo>
                <a:lnTo>
                  <a:pt x="7299286" y="4956609"/>
                </a:lnTo>
                <a:lnTo>
                  <a:pt x="0" y="495660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898656" y="5339134"/>
            <a:ext cx="9144000" cy="3317224"/>
          </a:xfrm>
          <a:custGeom>
            <a:avLst/>
            <a:gdLst/>
            <a:ahLst/>
            <a:cxnLst/>
            <a:rect r="r" b="b" t="t" l="l"/>
            <a:pathLst>
              <a:path h="3317224" w="9144000">
                <a:moveTo>
                  <a:pt x="0" y="0"/>
                </a:moveTo>
                <a:lnTo>
                  <a:pt x="9144000" y="0"/>
                </a:lnTo>
                <a:lnTo>
                  <a:pt x="9144000" y="3317223"/>
                </a:lnTo>
                <a:lnTo>
                  <a:pt x="0" y="331722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789706" y="154900"/>
            <a:ext cx="4708589" cy="5797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60"/>
              </a:lnSpc>
            </a:pPr>
            <a:r>
              <a:rPr lang="en-US" sz="4000" spc="-328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Consulta 5 - Resultados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554869" y="753709"/>
            <a:ext cx="7178263" cy="432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70"/>
              </a:lnSpc>
            </a:pPr>
            <a:r>
              <a:rPr lang="en-US" sz="3000" spc="-246">
                <a:solidFill>
                  <a:srgbClr val="EDF1EF"/>
                </a:solidFill>
                <a:latin typeface="Public Sans"/>
                <a:ea typeface="Public Sans"/>
                <a:cs typeface="Public Sans"/>
                <a:sym typeface="Public Sans"/>
              </a:rPr>
              <a:t>Ranking de Produtos Mais Vendidos por Período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389332" y="3124176"/>
            <a:ext cx="2162648" cy="5797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60"/>
              </a:lnSpc>
            </a:pPr>
            <a:r>
              <a:rPr lang="en-US" sz="4000" spc="-328">
                <a:solidFill>
                  <a:srgbClr val="EDF1EF"/>
                </a:solidFill>
                <a:latin typeface="Public Sans"/>
                <a:ea typeface="Public Sans"/>
                <a:cs typeface="Public Sans"/>
                <a:sym typeface="Public Sans"/>
              </a:rPr>
              <a:t>MongoDB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376107" y="3124176"/>
            <a:ext cx="1626862" cy="5797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60"/>
              </a:lnSpc>
            </a:pPr>
            <a:r>
              <a:rPr lang="en-US" sz="4000" spc="-328">
                <a:solidFill>
                  <a:srgbClr val="EDF1EF"/>
                </a:solidFill>
                <a:latin typeface="Public Sans"/>
                <a:ea typeface="Public Sans"/>
                <a:cs typeface="Public Sans"/>
                <a:sym typeface="Public Sans"/>
              </a:rPr>
              <a:t>MySQL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>
  <p:cSld>
    <p:bg>
      <p:bgPr>
        <a:solidFill>
          <a:srgbClr val="96969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418856" y="753108"/>
            <a:ext cx="5450287" cy="5797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60"/>
              </a:lnSpc>
            </a:pPr>
            <a:r>
              <a:rPr lang="en-US" sz="4000" spc="-328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CONSIDERAÇÕES FINAIS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3418510" y="2442492"/>
            <a:ext cx="9252702" cy="3950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78048" indent="-439024" lvl="1">
              <a:lnSpc>
                <a:spcPts val="4432"/>
              </a:lnSpc>
              <a:buFont typeface="Arial"/>
              <a:buChar char="•"/>
            </a:pPr>
            <a:r>
              <a:rPr lang="en-US" sz="4066" spc="-333">
                <a:solidFill>
                  <a:srgbClr val="EDF1EF"/>
                </a:solidFill>
                <a:latin typeface="Public Sans"/>
                <a:ea typeface="Public Sans"/>
                <a:cs typeface="Public Sans"/>
                <a:sym typeface="Public Sans"/>
              </a:rPr>
              <a:t>Diferenças entre os modelos</a:t>
            </a:r>
          </a:p>
          <a:p>
            <a:pPr algn="l">
              <a:lnSpc>
                <a:spcPts val="4432"/>
              </a:lnSpc>
            </a:pPr>
          </a:p>
          <a:p>
            <a:pPr algn="l" marL="878048" indent="-439024" lvl="1">
              <a:lnSpc>
                <a:spcPts val="4432"/>
              </a:lnSpc>
              <a:buFont typeface="Arial"/>
              <a:buChar char="•"/>
            </a:pPr>
            <a:r>
              <a:rPr lang="en-US" sz="4066" spc="-333">
                <a:solidFill>
                  <a:srgbClr val="EDF1EF"/>
                </a:solidFill>
                <a:latin typeface="Public Sans"/>
                <a:ea typeface="Public Sans"/>
                <a:cs typeface="Public Sans"/>
                <a:sym typeface="Public Sans"/>
              </a:rPr>
              <a:t>Desafios Enfrentados</a:t>
            </a:r>
          </a:p>
          <a:p>
            <a:pPr algn="l">
              <a:lnSpc>
                <a:spcPts val="4432"/>
              </a:lnSpc>
            </a:pPr>
          </a:p>
          <a:p>
            <a:pPr algn="l" marL="878048" indent="-439024" lvl="1">
              <a:lnSpc>
                <a:spcPts val="4432"/>
              </a:lnSpc>
              <a:buFont typeface="Arial"/>
              <a:buChar char="•"/>
            </a:pPr>
            <a:r>
              <a:rPr lang="en-US" sz="4066" spc="-333">
                <a:solidFill>
                  <a:srgbClr val="EDF1EF"/>
                </a:solidFill>
                <a:latin typeface="Public Sans"/>
                <a:ea typeface="Public Sans"/>
                <a:cs typeface="Public Sans"/>
                <a:sym typeface="Public Sans"/>
              </a:rPr>
              <a:t>Igualdade entre os bancos</a:t>
            </a:r>
          </a:p>
          <a:p>
            <a:pPr algn="l">
              <a:lnSpc>
                <a:spcPts val="4432"/>
              </a:lnSpc>
            </a:pPr>
          </a:p>
          <a:p>
            <a:pPr algn="l" marL="878048" indent="-439024" lvl="1">
              <a:lnSpc>
                <a:spcPts val="4432"/>
              </a:lnSpc>
              <a:buFont typeface="Arial"/>
              <a:buChar char="•"/>
            </a:pPr>
            <a:r>
              <a:rPr lang="en-US" sz="4066" spc="-333">
                <a:solidFill>
                  <a:srgbClr val="EDF1EF"/>
                </a:solidFill>
                <a:latin typeface="Public Sans"/>
                <a:ea typeface="Public Sans"/>
                <a:cs typeface="Public Sans"/>
                <a:sym typeface="Public Sans"/>
              </a:rPr>
              <a:t>Vantagens Obtidas com o MongoDB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6969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627513" y="1057275"/>
            <a:ext cx="6525220" cy="5797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60"/>
              </a:lnSpc>
              <a:spcBef>
                <a:spcPct val="0"/>
              </a:spcBef>
            </a:pPr>
            <a:r>
              <a:rPr lang="en-US" sz="4000" spc="-328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Material Consultado e Links Úteis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2528517" y="2501539"/>
            <a:ext cx="12685113" cy="53220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21227" indent="-460613" lvl="1">
              <a:lnSpc>
                <a:spcPts val="4650"/>
              </a:lnSpc>
              <a:buFont typeface="Arial"/>
              <a:buChar char="•"/>
            </a:pPr>
            <a:r>
              <a:rPr lang="en-US" sz="4266" spc="-349" u="sng">
                <a:solidFill>
                  <a:srgbClr val="EDF1EF"/>
                </a:solidFill>
                <a:latin typeface="Public Sans"/>
                <a:ea typeface="Public Sans"/>
                <a:cs typeface="Public Sans"/>
                <a:sym typeface="Public Sans"/>
                <a:hlinkClick r:id="rId2" tooltip="https://blog.robomongo.org/studio3t-free/"/>
              </a:rPr>
              <a:t>MongoDB Community</a:t>
            </a:r>
          </a:p>
          <a:p>
            <a:pPr algn="l">
              <a:lnSpc>
                <a:spcPts val="2397"/>
              </a:lnSpc>
            </a:pPr>
            <a:r>
              <a:rPr lang="en-US" sz="2199" spc="-180" u="sng">
                <a:solidFill>
                  <a:srgbClr val="EDF1EF"/>
                </a:solidFill>
                <a:latin typeface="Public Sans"/>
                <a:ea typeface="Public Sans"/>
                <a:cs typeface="Public Sans"/>
                <a:sym typeface="Public Sans"/>
                <a:hlinkClick r:id="rId3" tooltip="https://blog.robomongo.org/studio3t-free/"/>
              </a:rPr>
              <a:t>  https://www.mongodb.com/try/download/community</a:t>
            </a:r>
          </a:p>
          <a:p>
            <a:pPr algn="l">
              <a:lnSpc>
                <a:spcPts val="4650"/>
              </a:lnSpc>
            </a:pPr>
          </a:p>
          <a:p>
            <a:pPr algn="l" marL="921227" indent="-460613" lvl="1">
              <a:lnSpc>
                <a:spcPts val="4650"/>
              </a:lnSpc>
              <a:buFont typeface="Arial"/>
              <a:buChar char="•"/>
            </a:pPr>
            <a:r>
              <a:rPr lang="en-US" sz="4266" spc="-349" u="sng">
                <a:solidFill>
                  <a:srgbClr val="EDF1EF"/>
                </a:solidFill>
                <a:latin typeface="Public Sans"/>
                <a:ea typeface="Public Sans"/>
                <a:cs typeface="Public Sans"/>
                <a:sym typeface="Public Sans"/>
                <a:hlinkClick r:id="rId4" tooltip="https://blog.robomongo.org/studio3t-free/"/>
              </a:rPr>
              <a:t>Database References</a:t>
            </a:r>
          </a:p>
          <a:p>
            <a:pPr algn="l">
              <a:lnSpc>
                <a:spcPts val="2397"/>
              </a:lnSpc>
            </a:pPr>
            <a:r>
              <a:rPr lang="en-US" sz="2199" spc="-180" u="sng">
                <a:solidFill>
                  <a:srgbClr val="EDF1EF"/>
                </a:solidFill>
                <a:latin typeface="Public Sans"/>
                <a:ea typeface="Public Sans"/>
                <a:cs typeface="Public Sans"/>
                <a:sym typeface="Public Sans"/>
                <a:hlinkClick r:id="rId5" tooltip="https://blog.robomongo.org/studio3t-free/"/>
              </a:rPr>
              <a:t>  </a:t>
            </a:r>
            <a:r>
              <a:rPr lang="en-US" sz="2199" spc="-180" u="sng">
                <a:solidFill>
                  <a:srgbClr val="EDF1EF"/>
                </a:solidFill>
                <a:latin typeface="Public Sans"/>
                <a:ea typeface="Public Sans"/>
                <a:cs typeface="Public Sans"/>
                <a:sym typeface="Public Sans"/>
                <a:hlinkClick r:id="rId6" tooltip="https://blog.robomongo.org/studio3t-free/"/>
              </a:rPr>
              <a:t>https://www.mongodb.com/docs/manual/reference/database-references/</a:t>
            </a:r>
          </a:p>
          <a:p>
            <a:pPr algn="l">
              <a:lnSpc>
                <a:spcPts val="4650"/>
              </a:lnSpc>
            </a:pPr>
          </a:p>
          <a:p>
            <a:pPr algn="l" marL="921227" indent="-460613" lvl="1">
              <a:lnSpc>
                <a:spcPts val="4650"/>
              </a:lnSpc>
              <a:buFont typeface="Arial"/>
              <a:buChar char="•"/>
            </a:pPr>
            <a:r>
              <a:rPr lang="en-US" sz="4266" spc="-349" u="sng">
                <a:solidFill>
                  <a:srgbClr val="EDF1EF"/>
                </a:solidFill>
                <a:latin typeface="Public Sans"/>
                <a:ea typeface="Public Sans"/>
                <a:cs typeface="Public Sans"/>
                <a:sym typeface="Public Sans"/>
                <a:hlinkClick r:id="rId7" tooltip="https://blog.robomongo.org/studio3t-free/"/>
              </a:rPr>
              <a:t>D</a:t>
            </a:r>
            <a:r>
              <a:rPr lang="en-US" sz="4266" spc="-349" u="sng">
                <a:solidFill>
                  <a:srgbClr val="EDF1EF"/>
                </a:solidFill>
                <a:latin typeface="Public Sans"/>
                <a:ea typeface="Public Sans"/>
                <a:cs typeface="Public Sans"/>
                <a:sym typeface="Public Sans"/>
                <a:hlinkClick r:id="rId8" tooltip="https://blog.robomongo.org/studio3t-free/"/>
              </a:rPr>
              <a:t>ata Modeling Introduction</a:t>
            </a:r>
          </a:p>
          <a:p>
            <a:pPr algn="l">
              <a:lnSpc>
                <a:spcPts val="2397"/>
              </a:lnSpc>
            </a:pPr>
            <a:r>
              <a:rPr lang="en-US" sz="2199" spc="-180" u="sng">
                <a:solidFill>
                  <a:srgbClr val="EDF1EF"/>
                </a:solidFill>
                <a:latin typeface="Public Sans"/>
                <a:ea typeface="Public Sans"/>
                <a:cs typeface="Public Sans"/>
                <a:sym typeface="Public Sans"/>
                <a:hlinkClick r:id="rId9" tooltip="https://blog.robomongo.org/studio3t-free/"/>
              </a:rPr>
              <a:t>https://www.mongodb.com/docs/manual/reference/database-references/</a:t>
            </a:r>
          </a:p>
          <a:p>
            <a:pPr algn="l">
              <a:lnSpc>
                <a:spcPts val="4650"/>
              </a:lnSpc>
            </a:pPr>
          </a:p>
          <a:p>
            <a:pPr algn="l" marL="921227" indent="-460613" lvl="1">
              <a:lnSpc>
                <a:spcPts val="4650"/>
              </a:lnSpc>
              <a:buFont typeface="Arial"/>
              <a:buChar char="•"/>
            </a:pPr>
            <a:r>
              <a:rPr lang="en-US" sz="4266" spc="-349" u="sng">
                <a:solidFill>
                  <a:srgbClr val="EDF1EF"/>
                </a:solidFill>
                <a:latin typeface="Public Sans"/>
                <a:ea typeface="Public Sans"/>
                <a:cs typeface="Public Sans"/>
                <a:sym typeface="Public Sans"/>
                <a:hlinkClick r:id="rId10" tooltip="https://blog.robomongo.org/studio3t-free/"/>
              </a:rPr>
              <a:t>IDE Robo 3T </a:t>
            </a:r>
          </a:p>
          <a:p>
            <a:pPr algn="l">
              <a:lnSpc>
                <a:spcPts val="2397"/>
              </a:lnSpc>
            </a:pPr>
            <a:r>
              <a:rPr lang="en-US" sz="2199" spc="-180" u="sng">
                <a:solidFill>
                  <a:srgbClr val="EDF1EF"/>
                </a:solidFill>
                <a:latin typeface="Public Sans"/>
                <a:ea typeface="Public Sans"/>
                <a:cs typeface="Public Sans"/>
                <a:sym typeface="Public Sans"/>
              </a:rPr>
              <a:t>https://blog.robomongo.org/studio3t-free/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ADA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427124" y="0"/>
            <a:ext cx="7860876" cy="10287000"/>
            <a:chOff x="0" y="0"/>
            <a:chExt cx="2070354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070354" cy="2709333"/>
            </a:xfrm>
            <a:custGeom>
              <a:avLst/>
              <a:gdLst/>
              <a:ahLst/>
              <a:cxnLst/>
              <a:rect r="r" b="b" t="t" l="l"/>
              <a:pathLst>
                <a:path h="2709333" w="2070354">
                  <a:moveTo>
                    <a:pt x="0" y="0"/>
                  </a:moveTo>
                  <a:lnTo>
                    <a:pt x="2070354" y="0"/>
                  </a:lnTo>
                  <a:lnTo>
                    <a:pt x="2070354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EDF1E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070354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1302523" y="1028700"/>
            <a:ext cx="3873882" cy="3873882"/>
          </a:xfrm>
          <a:custGeom>
            <a:avLst/>
            <a:gdLst/>
            <a:ahLst/>
            <a:cxnLst/>
            <a:rect r="r" b="b" t="t" l="l"/>
            <a:pathLst>
              <a:path h="3873882" w="3873882">
                <a:moveTo>
                  <a:pt x="0" y="0"/>
                </a:moveTo>
                <a:lnTo>
                  <a:pt x="3873882" y="0"/>
                </a:lnTo>
                <a:lnTo>
                  <a:pt x="3873882" y="3873882"/>
                </a:lnTo>
                <a:lnTo>
                  <a:pt x="0" y="387388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998126" y="4950014"/>
            <a:ext cx="3890005" cy="3890005"/>
          </a:xfrm>
          <a:custGeom>
            <a:avLst/>
            <a:gdLst/>
            <a:ahLst/>
            <a:cxnLst/>
            <a:rect r="r" b="b" t="t" l="l"/>
            <a:pathLst>
              <a:path h="3890005" w="3890005">
                <a:moveTo>
                  <a:pt x="0" y="0"/>
                </a:moveTo>
                <a:lnTo>
                  <a:pt x="3890005" y="0"/>
                </a:lnTo>
                <a:lnTo>
                  <a:pt x="3890005" y="3890005"/>
                </a:lnTo>
                <a:lnTo>
                  <a:pt x="0" y="389000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836471" y="487045"/>
            <a:ext cx="7362530" cy="11499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720"/>
              </a:lnSpc>
            </a:pPr>
            <a:r>
              <a:rPr lang="en-US" sz="8000" spc="-656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Agenda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36471" y="2638752"/>
            <a:ext cx="9866016" cy="56850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77102" indent="-438551" lvl="1">
              <a:lnSpc>
                <a:spcPts val="5687"/>
              </a:lnSpc>
              <a:buFont typeface="Arial"/>
              <a:buChar char="•"/>
            </a:pPr>
            <a:r>
              <a:rPr lang="en-US" sz="4062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MySQ</a:t>
            </a:r>
            <a:r>
              <a:rPr lang="en-US" sz="4062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L - Esquema Conceitual</a:t>
            </a:r>
          </a:p>
          <a:p>
            <a:pPr algn="l" marL="877102" indent="-438551" lvl="1">
              <a:lnSpc>
                <a:spcPts val="5687"/>
              </a:lnSpc>
              <a:buFont typeface="Arial"/>
              <a:buChar char="•"/>
            </a:pPr>
            <a:r>
              <a:rPr lang="en-US" sz="4062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MySQL - Esquema Lógico</a:t>
            </a:r>
          </a:p>
          <a:p>
            <a:pPr algn="l" marL="877102" indent="-438551" lvl="1">
              <a:lnSpc>
                <a:spcPts val="5687"/>
              </a:lnSpc>
              <a:buFont typeface="Arial"/>
              <a:buChar char="•"/>
            </a:pPr>
            <a:r>
              <a:rPr lang="en-US" sz="4062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MySQL - Tabelas escolhidas para a mesclagem</a:t>
            </a:r>
          </a:p>
          <a:p>
            <a:pPr algn="l" marL="877102" indent="-438551" lvl="1">
              <a:lnSpc>
                <a:spcPts val="5687"/>
              </a:lnSpc>
              <a:buFont typeface="Arial"/>
              <a:buChar char="•"/>
            </a:pPr>
            <a:r>
              <a:rPr lang="en-US" sz="4062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MongoDB - Modelo de dados</a:t>
            </a:r>
          </a:p>
          <a:p>
            <a:pPr algn="l" marL="877102" indent="-438551" lvl="1">
              <a:lnSpc>
                <a:spcPts val="5687"/>
              </a:lnSpc>
              <a:buFont typeface="Arial"/>
              <a:buChar char="•"/>
            </a:pPr>
            <a:r>
              <a:rPr lang="en-US" sz="4062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MongoDB - Exemplo de dados</a:t>
            </a:r>
          </a:p>
          <a:p>
            <a:pPr algn="l" marL="877102" indent="-438551" lvl="1">
              <a:lnSpc>
                <a:spcPts val="5687"/>
              </a:lnSpc>
              <a:buFont typeface="Arial"/>
              <a:buChar char="•"/>
            </a:pPr>
            <a:r>
              <a:rPr lang="en-US" sz="4062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 </a:t>
            </a:r>
            <a:r>
              <a:rPr lang="en-US" sz="4062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Consultas</a:t>
            </a:r>
          </a:p>
          <a:p>
            <a:pPr algn="l" marL="877102" indent="-438551" lvl="1">
              <a:lnSpc>
                <a:spcPts val="5687"/>
              </a:lnSpc>
              <a:buFont typeface="Arial"/>
              <a:buChar char="•"/>
            </a:pPr>
            <a:r>
              <a:rPr lang="en-US" sz="4062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Considerações finais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>
  <p:cSld>
    <p:bg>
      <p:bgPr>
        <a:solidFill>
          <a:srgbClr val="96969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789706" y="1057275"/>
            <a:ext cx="4708589" cy="5797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60"/>
              </a:lnSpc>
            </a:pPr>
            <a:r>
              <a:rPr lang="en-US" sz="4000" spc="-328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Atribuições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3059861" y="2431824"/>
            <a:ext cx="11730537" cy="57806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32"/>
              </a:lnSpc>
            </a:pPr>
            <a:r>
              <a:rPr lang="en-US" sz="4066" spc="-333">
                <a:solidFill>
                  <a:srgbClr val="EDF1EF"/>
                </a:solidFill>
                <a:latin typeface="Public Sans"/>
                <a:ea typeface="Public Sans"/>
                <a:cs typeface="Public Sans"/>
                <a:sym typeface="Public Sans"/>
              </a:rPr>
              <a:t>       David</a:t>
            </a:r>
          </a:p>
          <a:p>
            <a:pPr algn="l" marL="561341" indent="-280670" lvl="1">
              <a:lnSpc>
                <a:spcPts val="2834"/>
              </a:lnSpc>
              <a:buFont typeface="Arial"/>
              <a:buChar char="•"/>
            </a:pPr>
            <a:r>
              <a:rPr lang="en-US" sz="2600" spc="-213">
                <a:solidFill>
                  <a:srgbClr val="EDF1EF"/>
                </a:solidFill>
                <a:latin typeface="Public Sans"/>
                <a:ea typeface="Public Sans"/>
                <a:cs typeface="Public Sans"/>
                <a:sym typeface="Public Sans"/>
              </a:rPr>
              <a:t>Elaboração do slide</a:t>
            </a:r>
          </a:p>
          <a:p>
            <a:pPr algn="l" marL="561341" indent="-280670" lvl="1">
              <a:lnSpc>
                <a:spcPts val="2834"/>
              </a:lnSpc>
              <a:buFont typeface="Arial"/>
              <a:buChar char="•"/>
            </a:pPr>
            <a:r>
              <a:rPr lang="en-US" sz="2600" spc="-213">
                <a:solidFill>
                  <a:srgbClr val="EDF1EF"/>
                </a:solidFill>
                <a:latin typeface="Public Sans"/>
                <a:ea typeface="Public Sans"/>
                <a:cs typeface="Public Sans"/>
                <a:sym typeface="Public Sans"/>
              </a:rPr>
              <a:t>Elaboração das consultas mongoDB</a:t>
            </a:r>
          </a:p>
          <a:p>
            <a:pPr algn="l">
              <a:lnSpc>
                <a:spcPts val="4432"/>
              </a:lnSpc>
            </a:pPr>
            <a:r>
              <a:rPr lang="en-US" sz="4066" spc="-333">
                <a:solidFill>
                  <a:srgbClr val="EDF1EF"/>
                </a:solidFill>
                <a:latin typeface="Public Sans"/>
                <a:ea typeface="Public Sans"/>
                <a:cs typeface="Public Sans"/>
                <a:sym typeface="Public Sans"/>
              </a:rPr>
              <a:t>       </a:t>
            </a:r>
            <a:r>
              <a:rPr lang="en-US" sz="4066" spc="-333">
                <a:solidFill>
                  <a:srgbClr val="EDF1EF"/>
                </a:solidFill>
                <a:latin typeface="Public Sans"/>
                <a:ea typeface="Public Sans"/>
                <a:cs typeface="Public Sans"/>
                <a:sym typeface="Public Sans"/>
              </a:rPr>
              <a:t>Geison</a:t>
            </a:r>
          </a:p>
          <a:p>
            <a:pPr algn="l" marL="561341" indent="-280670" lvl="1">
              <a:lnSpc>
                <a:spcPts val="2834"/>
              </a:lnSpc>
              <a:buFont typeface="Arial"/>
              <a:buChar char="•"/>
            </a:pPr>
            <a:r>
              <a:rPr lang="en-US" sz="2600" spc="-213">
                <a:solidFill>
                  <a:srgbClr val="EDF1EF"/>
                </a:solidFill>
                <a:latin typeface="Public Sans"/>
                <a:ea typeface="Public Sans"/>
                <a:cs typeface="Public Sans"/>
                <a:sym typeface="Public Sans"/>
              </a:rPr>
              <a:t>Elaboração dos modelos de documentos e organização de coleções</a:t>
            </a:r>
          </a:p>
          <a:p>
            <a:pPr algn="l" marL="561341" indent="-280670" lvl="1">
              <a:lnSpc>
                <a:spcPts val="2834"/>
              </a:lnSpc>
              <a:buFont typeface="Arial"/>
              <a:buChar char="•"/>
            </a:pPr>
            <a:r>
              <a:rPr lang="en-US" sz="2600" spc="-213">
                <a:solidFill>
                  <a:srgbClr val="EDF1EF"/>
                </a:solidFill>
                <a:latin typeface="Public Sans"/>
                <a:ea typeface="Public Sans"/>
                <a:cs typeface="Public Sans"/>
                <a:sym typeface="Public Sans"/>
              </a:rPr>
              <a:t>Geração de um mapeamento inicial de entidades para documentos MongoDB (Elaboração de consultas de migração e povoamento).</a:t>
            </a:r>
          </a:p>
          <a:p>
            <a:pPr algn="l">
              <a:lnSpc>
                <a:spcPts val="4432"/>
              </a:lnSpc>
            </a:pPr>
            <a:r>
              <a:rPr lang="en-US" sz="4066" spc="-333">
                <a:solidFill>
                  <a:srgbClr val="EDF1EF"/>
                </a:solidFill>
                <a:latin typeface="Public Sans"/>
                <a:ea typeface="Public Sans"/>
                <a:cs typeface="Public Sans"/>
                <a:sym typeface="Public Sans"/>
              </a:rPr>
              <a:t>      Igor</a:t>
            </a:r>
          </a:p>
          <a:p>
            <a:pPr algn="l" marL="561341" indent="-280670" lvl="1">
              <a:lnSpc>
                <a:spcPts val="2834"/>
              </a:lnSpc>
              <a:buFont typeface="Arial"/>
              <a:buChar char="•"/>
            </a:pPr>
            <a:r>
              <a:rPr lang="en-US" sz="2600" spc="-213">
                <a:solidFill>
                  <a:srgbClr val="EDF1EF"/>
                </a:solidFill>
                <a:latin typeface="Public Sans"/>
                <a:ea typeface="Public Sans"/>
                <a:cs typeface="Public Sans"/>
                <a:sym typeface="Public Sans"/>
              </a:rPr>
              <a:t>C</a:t>
            </a:r>
            <a:r>
              <a:rPr lang="en-US" sz="2600" spc="-213">
                <a:solidFill>
                  <a:srgbClr val="EDF1EF"/>
                </a:solidFill>
                <a:latin typeface="Public Sans"/>
                <a:ea typeface="Public Sans"/>
                <a:cs typeface="Public Sans"/>
                <a:sym typeface="Public Sans"/>
              </a:rPr>
              <a:t>onsultas no MySQL</a:t>
            </a:r>
          </a:p>
          <a:p>
            <a:pPr algn="l" marL="561341" indent="-280670" lvl="1">
              <a:lnSpc>
                <a:spcPts val="2834"/>
              </a:lnSpc>
              <a:buFont typeface="Arial"/>
              <a:buChar char="•"/>
            </a:pPr>
            <a:r>
              <a:rPr lang="en-US" sz="2600" spc="-213">
                <a:solidFill>
                  <a:srgbClr val="EDF1EF"/>
                </a:solidFill>
                <a:latin typeface="Public Sans"/>
                <a:ea typeface="Public Sans"/>
                <a:cs typeface="Public Sans"/>
                <a:sym typeface="Public Sans"/>
              </a:rPr>
              <a:t>Elaboração das consultas mongoDB</a:t>
            </a:r>
          </a:p>
          <a:p>
            <a:pPr algn="l">
              <a:lnSpc>
                <a:spcPts val="4432"/>
              </a:lnSpc>
            </a:pPr>
            <a:r>
              <a:rPr lang="en-US" sz="4066" spc="-333">
                <a:solidFill>
                  <a:srgbClr val="EDF1EF"/>
                </a:solidFill>
                <a:latin typeface="Public Sans"/>
                <a:ea typeface="Public Sans"/>
                <a:cs typeface="Public Sans"/>
                <a:sym typeface="Public Sans"/>
              </a:rPr>
              <a:t>     </a:t>
            </a:r>
            <a:r>
              <a:rPr lang="en-US" sz="4066" spc="-333">
                <a:solidFill>
                  <a:srgbClr val="EDF1EF"/>
                </a:solidFill>
                <a:latin typeface="Public Sans"/>
                <a:ea typeface="Public Sans"/>
                <a:cs typeface="Public Sans"/>
                <a:sym typeface="Public Sans"/>
              </a:rPr>
              <a:t>Wendel</a:t>
            </a:r>
          </a:p>
          <a:p>
            <a:pPr algn="l" marL="561341" indent="-280670" lvl="1">
              <a:lnSpc>
                <a:spcPts val="2834"/>
              </a:lnSpc>
              <a:buFont typeface="Arial"/>
              <a:buChar char="•"/>
            </a:pPr>
            <a:r>
              <a:rPr lang="en-US" sz="2600" spc="-213">
                <a:solidFill>
                  <a:srgbClr val="EDF1EF"/>
                </a:solidFill>
                <a:latin typeface="Public Sans"/>
                <a:ea typeface="Public Sans"/>
                <a:cs typeface="Public Sans"/>
                <a:sym typeface="Public Sans"/>
              </a:rPr>
              <a:t>Elaboração dos modelos de documentos e organização de coleções</a:t>
            </a:r>
          </a:p>
          <a:p>
            <a:pPr algn="l" marL="561341" indent="-280670" lvl="1">
              <a:lnSpc>
                <a:spcPts val="2834"/>
              </a:lnSpc>
              <a:buFont typeface="Arial"/>
              <a:buChar char="•"/>
            </a:pPr>
            <a:r>
              <a:rPr lang="en-US" sz="2600" spc="-213">
                <a:solidFill>
                  <a:srgbClr val="EDF1EF"/>
                </a:solidFill>
                <a:latin typeface="Public Sans"/>
                <a:ea typeface="Public Sans"/>
                <a:cs typeface="Public Sans"/>
                <a:sym typeface="Public Sans"/>
              </a:rPr>
              <a:t>Geração de um mapeamento inicial de entidades para documentos MongoDB (Elaboração de consultas de migração e povoamento).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>
  <p:cSld>
    <p:bg>
      <p:bgPr>
        <a:solidFill>
          <a:srgbClr val="96969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816489" y="4634144"/>
            <a:ext cx="4655023" cy="10758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138"/>
              </a:lnSpc>
            </a:pPr>
            <a:r>
              <a:rPr lang="en-US" sz="7466" spc="-612">
                <a:solidFill>
                  <a:srgbClr val="EDF1EF"/>
                </a:solidFill>
                <a:latin typeface="Public Sans"/>
                <a:ea typeface="Public Sans"/>
                <a:cs typeface="Public Sans"/>
                <a:sym typeface="Public Sans"/>
              </a:rPr>
              <a:t>OBRIGADO!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6969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1216660"/>
            <a:ext cx="18288000" cy="9070340"/>
            <a:chOff x="0" y="0"/>
            <a:chExt cx="4816593" cy="238889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2388896"/>
            </a:xfrm>
            <a:custGeom>
              <a:avLst/>
              <a:gdLst/>
              <a:ahLst/>
              <a:cxnLst/>
              <a:rect r="r" b="b" t="t" l="l"/>
              <a:pathLst>
                <a:path h="2388896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388896"/>
                  </a:lnTo>
                  <a:lnTo>
                    <a:pt x="0" y="2388896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16593" cy="24269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0" y="1216660"/>
            <a:ext cx="18726587" cy="9925091"/>
          </a:xfrm>
          <a:custGeom>
            <a:avLst/>
            <a:gdLst/>
            <a:ahLst/>
            <a:cxnLst/>
            <a:rect r="r" b="b" t="t" l="l"/>
            <a:pathLst>
              <a:path h="9925091" w="18726587">
                <a:moveTo>
                  <a:pt x="0" y="0"/>
                </a:moveTo>
                <a:lnTo>
                  <a:pt x="18726587" y="0"/>
                </a:lnTo>
                <a:lnTo>
                  <a:pt x="18726587" y="9925091"/>
                </a:lnTo>
                <a:lnTo>
                  <a:pt x="0" y="992509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257378" y="66675"/>
            <a:ext cx="11968209" cy="11499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720"/>
              </a:lnSpc>
            </a:pPr>
            <a:r>
              <a:rPr lang="en-US" sz="8000" spc="-656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MySQL - Esquema Conceitual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6969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1216660"/>
            <a:ext cx="18288000" cy="9070340"/>
            <a:chOff x="0" y="0"/>
            <a:chExt cx="4816593" cy="238889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2388896"/>
            </a:xfrm>
            <a:custGeom>
              <a:avLst/>
              <a:gdLst/>
              <a:ahLst/>
              <a:cxnLst/>
              <a:rect r="r" b="b" t="t" l="l"/>
              <a:pathLst>
                <a:path h="2388896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388896"/>
                  </a:lnTo>
                  <a:lnTo>
                    <a:pt x="0" y="2388896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16593" cy="24269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3939515" y="66675"/>
            <a:ext cx="10408970" cy="11499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720"/>
              </a:lnSpc>
            </a:pPr>
            <a:r>
              <a:rPr lang="en-US" sz="8000" spc="-656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MySQL - Esquema Lógico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566984" y="1248897"/>
            <a:ext cx="17154032" cy="9005867"/>
          </a:xfrm>
          <a:custGeom>
            <a:avLst/>
            <a:gdLst/>
            <a:ahLst/>
            <a:cxnLst/>
            <a:rect r="r" b="b" t="t" l="l"/>
            <a:pathLst>
              <a:path h="9005867" w="17154032">
                <a:moveTo>
                  <a:pt x="0" y="0"/>
                </a:moveTo>
                <a:lnTo>
                  <a:pt x="17154032" y="0"/>
                </a:lnTo>
                <a:lnTo>
                  <a:pt x="17154032" y="9005867"/>
                </a:lnTo>
                <a:lnTo>
                  <a:pt x="0" y="900586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6969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1216660"/>
            <a:ext cx="18288000" cy="9070340"/>
            <a:chOff x="0" y="0"/>
            <a:chExt cx="4816593" cy="238889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2388896"/>
            </a:xfrm>
            <a:custGeom>
              <a:avLst/>
              <a:gdLst/>
              <a:ahLst/>
              <a:cxnLst/>
              <a:rect r="r" b="b" t="t" l="l"/>
              <a:pathLst>
                <a:path h="2388896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388896"/>
                  </a:lnTo>
                  <a:lnTo>
                    <a:pt x="0" y="2388896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16593" cy="24269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587142" y="1734418"/>
            <a:ext cx="15557919" cy="8167907"/>
          </a:xfrm>
          <a:custGeom>
            <a:avLst/>
            <a:gdLst/>
            <a:ahLst/>
            <a:cxnLst/>
            <a:rect r="r" b="b" t="t" l="l"/>
            <a:pathLst>
              <a:path h="8167907" w="15557919">
                <a:moveTo>
                  <a:pt x="0" y="0"/>
                </a:moveTo>
                <a:lnTo>
                  <a:pt x="15557919" y="0"/>
                </a:lnTo>
                <a:lnTo>
                  <a:pt x="15557919" y="8167908"/>
                </a:lnTo>
                <a:lnTo>
                  <a:pt x="0" y="81679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945390" y="1750583"/>
            <a:ext cx="3712395" cy="6931847"/>
            <a:chOff x="0" y="0"/>
            <a:chExt cx="2029600" cy="378970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029600" cy="3789702"/>
            </a:xfrm>
            <a:custGeom>
              <a:avLst/>
              <a:gdLst/>
              <a:ahLst/>
              <a:cxnLst/>
              <a:rect r="r" b="b" t="t" l="l"/>
              <a:pathLst>
                <a:path h="3789702" w="2029600">
                  <a:moveTo>
                    <a:pt x="0" y="0"/>
                  </a:moveTo>
                  <a:lnTo>
                    <a:pt x="2029600" y="0"/>
                  </a:lnTo>
                  <a:lnTo>
                    <a:pt x="2029600" y="3789702"/>
                  </a:lnTo>
                  <a:lnTo>
                    <a:pt x="0" y="378970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E7191F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19050"/>
              <a:ext cx="2029600" cy="3808752"/>
            </a:xfrm>
            <a:prstGeom prst="rect">
              <a:avLst/>
            </a:prstGeom>
          </p:spPr>
          <p:txBody>
            <a:bodyPr anchor="ctr" rtlCol="false" tIns="46995" lIns="46995" bIns="46995" rIns="46995"/>
            <a:lstStyle/>
            <a:p>
              <a:pPr algn="ctr">
                <a:lnSpc>
                  <a:spcPts val="1554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5998491" y="7075662"/>
            <a:ext cx="1915998" cy="2826664"/>
            <a:chOff x="0" y="0"/>
            <a:chExt cx="1047493" cy="154536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047493" cy="1545362"/>
            </a:xfrm>
            <a:custGeom>
              <a:avLst/>
              <a:gdLst/>
              <a:ahLst/>
              <a:cxnLst/>
              <a:rect r="r" b="b" t="t" l="l"/>
              <a:pathLst>
                <a:path h="1545362" w="1047493">
                  <a:moveTo>
                    <a:pt x="0" y="0"/>
                  </a:moveTo>
                  <a:lnTo>
                    <a:pt x="1047493" y="0"/>
                  </a:lnTo>
                  <a:lnTo>
                    <a:pt x="1047493" y="1545362"/>
                  </a:lnTo>
                  <a:lnTo>
                    <a:pt x="0" y="154536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3435CE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19050"/>
              <a:ext cx="1047493" cy="1564412"/>
            </a:xfrm>
            <a:prstGeom prst="rect">
              <a:avLst/>
            </a:prstGeom>
          </p:spPr>
          <p:txBody>
            <a:bodyPr anchor="ctr" rtlCol="false" tIns="46995" lIns="46995" bIns="46995" rIns="46995"/>
            <a:lstStyle/>
            <a:p>
              <a:pPr algn="ctr">
                <a:lnSpc>
                  <a:spcPts val="1554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9161774" y="7031462"/>
            <a:ext cx="5529653" cy="3010368"/>
            <a:chOff x="0" y="0"/>
            <a:chExt cx="3023111" cy="1645795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3023110" cy="1645795"/>
            </a:xfrm>
            <a:custGeom>
              <a:avLst/>
              <a:gdLst/>
              <a:ahLst/>
              <a:cxnLst/>
              <a:rect r="r" b="b" t="t" l="l"/>
              <a:pathLst>
                <a:path h="1645795" w="3023110">
                  <a:moveTo>
                    <a:pt x="0" y="0"/>
                  </a:moveTo>
                  <a:lnTo>
                    <a:pt x="3023110" y="0"/>
                  </a:lnTo>
                  <a:lnTo>
                    <a:pt x="3023110" y="1645795"/>
                  </a:lnTo>
                  <a:lnTo>
                    <a:pt x="0" y="164579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8055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19050"/>
              <a:ext cx="3023111" cy="1664845"/>
            </a:xfrm>
            <a:prstGeom prst="rect">
              <a:avLst/>
            </a:prstGeom>
          </p:spPr>
          <p:txBody>
            <a:bodyPr anchor="ctr" rtlCol="false" tIns="46995" lIns="46995" bIns="46995" rIns="46995"/>
            <a:lstStyle/>
            <a:p>
              <a:pPr algn="ctr">
                <a:lnSpc>
                  <a:spcPts val="1554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15" id="15"/>
          <p:cNvSpPr/>
          <p:nvPr/>
        </p:nvSpPr>
        <p:spPr>
          <a:xfrm>
            <a:off x="10373165" y="1750583"/>
            <a:ext cx="2696445" cy="0"/>
          </a:xfrm>
          <a:prstGeom prst="line">
            <a:avLst/>
          </a:prstGeom>
          <a:ln cap="flat" w="38100">
            <a:solidFill>
              <a:srgbClr val="3D00B8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6" id="16"/>
          <p:cNvSpPr/>
          <p:nvPr/>
        </p:nvSpPr>
        <p:spPr>
          <a:xfrm>
            <a:off x="10373165" y="1750583"/>
            <a:ext cx="0" cy="4600852"/>
          </a:xfrm>
          <a:prstGeom prst="line">
            <a:avLst/>
          </a:prstGeom>
          <a:ln cap="flat" w="38100">
            <a:solidFill>
              <a:srgbClr val="3D00B8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7" id="17"/>
          <p:cNvSpPr/>
          <p:nvPr/>
        </p:nvSpPr>
        <p:spPr>
          <a:xfrm>
            <a:off x="10373165" y="6351434"/>
            <a:ext cx="6533845" cy="0"/>
          </a:xfrm>
          <a:prstGeom prst="line">
            <a:avLst/>
          </a:prstGeom>
          <a:ln cap="flat" w="38100">
            <a:solidFill>
              <a:srgbClr val="3D00B8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8" id="18"/>
          <p:cNvSpPr/>
          <p:nvPr/>
        </p:nvSpPr>
        <p:spPr>
          <a:xfrm>
            <a:off x="13069610" y="1750583"/>
            <a:ext cx="0" cy="2909884"/>
          </a:xfrm>
          <a:prstGeom prst="line">
            <a:avLst/>
          </a:prstGeom>
          <a:ln cap="flat" w="38100">
            <a:solidFill>
              <a:srgbClr val="3D00B8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9" id="19"/>
          <p:cNvSpPr/>
          <p:nvPr/>
        </p:nvSpPr>
        <p:spPr>
          <a:xfrm flipV="true">
            <a:off x="13069610" y="4660466"/>
            <a:ext cx="3837400" cy="0"/>
          </a:xfrm>
          <a:prstGeom prst="line">
            <a:avLst/>
          </a:prstGeom>
          <a:ln cap="flat" w="38100">
            <a:solidFill>
              <a:srgbClr val="3D00B8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0" id="20"/>
          <p:cNvSpPr/>
          <p:nvPr/>
        </p:nvSpPr>
        <p:spPr>
          <a:xfrm>
            <a:off x="16907010" y="4660466"/>
            <a:ext cx="0" cy="1690968"/>
          </a:xfrm>
          <a:prstGeom prst="line">
            <a:avLst/>
          </a:prstGeom>
          <a:ln cap="flat" w="38100">
            <a:solidFill>
              <a:srgbClr val="3D00B8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1" id="21"/>
          <p:cNvGrpSpPr/>
          <p:nvPr/>
        </p:nvGrpSpPr>
        <p:grpSpPr>
          <a:xfrm rot="0">
            <a:off x="6908517" y="4216238"/>
            <a:ext cx="2689599" cy="2202128"/>
            <a:chOff x="0" y="0"/>
            <a:chExt cx="1470428" cy="1203923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470428" cy="1203923"/>
            </a:xfrm>
            <a:custGeom>
              <a:avLst/>
              <a:gdLst/>
              <a:ahLst/>
              <a:cxnLst/>
              <a:rect r="r" b="b" t="t" l="l"/>
              <a:pathLst>
                <a:path h="1203923" w="1470428">
                  <a:moveTo>
                    <a:pt x="0" y="0"/>
                  </a:moveTo>
                  <a:lnTo>
                    <a:pt x="1470428" y="0"/>
                  </a:lnTo>
                  <a:lnTo>
                    <a:pt x="1470428" y="1203923"/>
                  </a:lnTo>
                  <a:lnTo>
                    <a:pt x="0" y="120392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5703"/>
              </a:solidFill>
              <a:prstDash val="solid"/>
              <a:miter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0" y="-19050"/>
              <a:ext cx="1470428" cy="1222973"/>
            </a:xfrm>
            <a:prstGeom prst="rect">
              <a:avLst/>
            </a:prstGeom>
          </p:spPr>
          <p:txBody>
            <a:bodyPr anchor="ctr" rtlCol="false" tIns="46995" lIns="46995" bIns="46995" rIns="46995"/>
            <a:lstStyle/>
            <a:p>
              <a:pPr algn="ctr">
                <a:lnSpc>
                  <a:spcPts val="1554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6839852" y="4149306"/>
            <a:ext cx="2817199" cy="2318259"/>
            <a:chOff x="0" y="0"/>
            <a:chExt cx="1540188" cy="1267413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540188" cy="1267413"/>
            </a:xfrm>
            <a:custGeom>
              <a:avLst/>
              <a:gdLst/>
              <a:ahLst/>
              <a:cxnLst/>
              <a:rect r="r" b="b" t="t" l="l"/>
              <a:pathLst>
                <a:path h="1267413" w="1540188">
                  <a:moveTo>
                    <a:pt x="0" y="0"/>
                  </a:moveTo>
                  <a:lnTo>
                    <a:pt x="1540188" y="0"/>
                  </a:lnTo>
                  <a:lnTo>
                    <a:pt x="1540188" y="1267413"/>
                  </a:lnTo>
                  <a:lnTo>
                    <a:pt x="0" y="12674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3435CE"/>
              </a:solidFill>
              <a:prstDash val="solid"/>
              <a:miter/>
            </a:ln>
          </p:spPr>
        </p:sp>
        <p:sp>
          <p:nvSpPr>
            <p:cNvPr name="TextBox 26" id="26"/>
            <p:cNvSpPr txBox="true"/>
            <p:nvPr/>
          </p:nvSpPr>
          <p:spPr>
            <a:xfrm>
              <a:off x="0" y="-19050"/>
              <a:ext cx="1540188" cy="1286463"/>
            </a:xfrm>
            <a:prstGeom prst="rect">
              <a:avLst/>
            </a:prstGeom>
          </p:spPr>
          <p:txBody>
            <a:bodyPr anchor="ctr" rtlCol="false" tIns="46995" lIns="46995" bIns="46995" rIns="46995"/>
            <a:lstStyle/>
            <a:p>
              <a:pPr algn="ctr">
                <a:lnSpc>
                  <a:spcPts val="1554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6780918" y="4100107"/>
            <a:ext cx="2942433" cy="2421393"/>
            <a:chOff x="0" y="0"/>
            <a:chExt cx="1608654" cy="1323797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1608654" cy="1323797"/>
            </a:xfrm>
            <a:custGeom>
              <a:avLst/>
              <a:gdLst/>
              <a:ahLst/>
              <a:cxnLst/>
              <a:rect r="r" b="b" t="t" l="l"/>
              <a:pathLst>
                <a:path h="1323797" w="1608654">
                  <a:moveTo>
                    <a:pt x="0" y="0"/>
                  </a:moveTo>
                  <a:lnTo>
                    <a:pt x="1608654" y="0"/>
                  </a:lnTo>
                  <a:lnTo>
                    <a:pt x="1608654" y="1323797"/>
                  </a:lnTo>
                  <a:lnTo>
                    <a:pt x="0" y="132379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8055"/>
              </a:solidFill>
              <a:prstDash val="solid"/>
              <a:miter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0" y="-19050"/>
              <a:ext cx="1608654" cy="1342847"/>
            </a:xfrm>
            <a:prstGeom prst="rect">
              <a:avLst/>
            </a:prstGeom>
          </p:spPr>
          <p:txBody>
            <a:bodyPr anchor="ctr" rtlCol="false" tIns="46995" lIns="46995" bIns="46995" rIns="46995"/>
            <a:lstStyle/>
            <a:p>
              <a:pPr algn="ctr">
                <a:lnSpc>
                  <a:spcPts val="1554"/>
                </a:lnSpc>
                <a:spcBef>
                  <a:spcPct val="0"/>
                </a:spcBef>
              </a:pPr>
              <a:r>
                <a:rPr lang="en-US" sz="111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 </a:t>
              </a: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14383315" y="1682555"/>
            <a:ext cx="2286177" cy="1144638"/>
            <a:chOff x="0" y="0"/>
            <a:chExt cx="1249873" cy="625784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1249874" cy="625784"/>
            </a:xfrm>
            <a:custGeom>
              <a:avLst/>
              <a:gdLst/>
              <a:ahLst/>
              <a:cxnLst/>
              <a:rect r="r" b="b" t="t" l="l"/>
              <a:pathLst>
                <a:path h="625784" w="1249874">
                  <a:moveTo>
                    <a:pt x="0" y="0"/>
                  </a:moveTo>
                  <a:lnTo>
                    <a:pt x="1249874" y="0"/>
                  </a:lnTo>
                  <a:lnTo>
                    <a:pt x="1249874" y="625784"/>
                  </a:lnTo>
                  <a:lnTo>
                    <a:pt x="0" y="62578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3D00B8"/>
              </a:solidFill>
              <a:prstDash val="solid"/>
              <a:miter/>
            </a:ln>
          </p:spPr>
        </p:sp>
        <p:sp>
          <p:nvSpPr>
            <p:cNvPr name="TextBox 32" id="32"/>
            <p:cNvSpPr txBox="true"/>
            <p:nvPr/>
          </p:nvSpPr>
          <p:spPr>
            <a:xfrm>
              <a:off x="0" y="-19050"/>
              <a:ext cx="1249873" cy="644834"/>
            </a:xfrm>
            <a:prstGeom prst="rect">
              <a:avLst/>
            </a:prstGeom>
          </p:spPr>
          <p:txBody>
            <a:bodyPr anchor="ctr" rtlCol="false" tIns="46995" lIns="46995" bIns="46995" rIns="46995"/>
            <a:lstStyle/>
            <a:p>
              <a:pPr algn="ctr">
                <a:lnSpc>
                  <a:spcPts val="1554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14336928" y="1633205"/>
            <a:ext cx="2385936" cy="1236033"/>
            <a:chOff x="0" y="0"/>
            <a:chExt cx="1304412" cy="675750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1304412" cy="675750"/>
            </a:xfrm>
            <a:custGeom>
              <a:avLst/>
              <a:gdLst/>
              <a:ahLst/>
              <a:cxnLst/>
              <a:rect r="r" b="b" t="t" l="l"/>
              <a:pathLst>
                <a:path h="675750" w="1304412">
                  <a:moveTo>
                    <a:pt x="0" y="0"/>
                  </a:moveTo>
                  <a:lnTo>
                    <a:pt x="1304412" y="0"/>
                  </a:lnTo>
                  <a:lnTo>
                    <a:pt x="1304412" y="675750"/>
                  </a:lnTo>
                  <a:lnTo>
                    <a:pt x="0" y="6757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BD59"/>
              </a:solidFill>
              <a:prstDash val="solid"/>
              <a:miter/>
            </a:ln>
          </p:spPr>
        </p:sp>
        <p:sp>
          <p:nvSpPr>
            <p:cNvPr name="TextBox 35" id="35"/>
            <p:cNvSpPr txBox="true"/>
            <p:nvPr/>
          </p:nvSpPr>
          <p:spPr>
            <a:xfrm>
              <a:off x="0" y="-19050"/>
              <a:ext cx="1304412" cy="694800"/>
            </a:xfrm>
            <a:prstGeom prst="rect">
              <a:avLst/>
            </a:prstGeom>
          </p:spPr>
          <p:txBody>
            <a:bodyPr anchor="ctr" rtlCol="false" tIns="46995" lIns="46995" bIns="46995" rIns="46995"/>
            <a:lstStyle/>
            <a:p>
              <a:pPr algn="ctr">
                <a:lnSpc>
                  <a:spcPts val="1554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36" id="36"/>
          <p:cNvSpPr txBox="true"/>
          <p:nvPr/>
        </p:nvSpPr>
        <p:spPr>
          <a:xfrm rot="0">
            <a:off x="5010644" y="213993"/>
            <a:ext cx="8266713" cy="10026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30"/>
              </a:lnSpc>
            </a:pPr>
            <a:r>
              <a:rPr lang="en-US" sz="7000" spc="-574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Modelo de documentos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6956490" y="2974058"/>
            <a:ext cx="2409612" cy="7399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98"/>
              </a:lnSpc>
              <a:spcBef>
                <a:spcPct val="0"/>
              </a:spcBef>
            </a:pPr>
            <a:r>
              <a:rPr lang="en-US" sz="1089">
                <a:solidFill>
                  <a:srgbClr val="000000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A tabela endereço irá se tornar um subdocumento das coleções que a incluem, como Fornecedor, Vendedor e Cliente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2314873" y="8745756"/>
            <a:ext cx="2973429" cy="2683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92"/>
              </a:lnSpc>
              <a:spcBef>
                <a:spcPct val="0"/>
              </a:spcBef>
            </a:pPr>
            <a:r>
              <a:rPr lang="en-US" sz="1902">
                <a:solidFill>
                  <a:srgbClr val="E7191F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Coleção Cliente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5469776" y="10060880"/>
            <a:ext cx="2973429" cy="2683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92"/>
              </a:lnSpc>
              <a:spcBef>
                <a:spcPct val="0"/>
              </a:spcBef>
            </a:pPr>
            <a:r>
              <a:rPr lang="en-US" sz="1902">
                <a:solidFill>
                  <a:srgbClr val="3435CE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Coleção Vendedor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0606871" y="10078508"/>
            <a:ext cx="2739392" cy="2683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92"/>
              </a:lnSpc>
              <a:spcBef>
                <a:spcPct val="0"/>
              </a:spcBef>
            </a:pPr>
            <a:r>
              <a:rPr lang="en-US" sz="1902">
                <a:solidFill>
                  <a:srgbClr val="008055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Coleção Fornecedor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0373165" y="1399867"/>
            <a:ext cx="2739392" cy="2683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92"/>
              </a:lnSpc>
              <a:spcBef>
                <a:spcPct val="0"/>
              </a:spcBef>
            </a:pPr>
            <a:r>
              <a:rPr lang="en-US" sz="1902">
                <a:solidFill>
                  <a:srgbClr val="3D00B8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Coleção Produto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14259880" y="2963940"/>
            <a:ext cx="2409612" cy="14755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98"/>
              </a:lnSpc>
            </a:pPr>
            <a:r>
              <a:rPr lang="en-US" sz="1089">
                <a:solidFill>
                  <a:srgbClr val="000000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A tabela Categoria será incorporada como um subdocumento duplicado da coleção Produto. </a:t>
            </a:r>
          </a:p>
          <a:p>
            <a:pPr algn="ctr">
              <a:lnSpc>
                <a:spcPts val="1198"/>
              </a:lnSpc>
            </a:pPr>
            <a:r>
              <a:rPr lang="en-US" sz="1089">
                <a:solidFill>
                  <a:srgbClr val="000000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A coleção `Categoria` será mantida separadamente apenas para fins de consulta geral, cadastro e edição centralizada.</a:t>
            </a:r>
          </a:p>
          <a:p>
            <a:pPr algn="ctr">
              <a:lnSpc>
                <a:spcPts val="1198"/>
              </a:lnSpc>
              <a:spcBef>
                <a:spcPct val="0"/>
              </a:spcBef>
            </a:pPr>
          </a:p>
        </p:txBody>
      </p:sp>
      <p:sp>
        <p:nvSpPr>
          <p:cNvPr name="TextBox 43" id="43"/>
          <p:cNvSpPr txBox="true"/>
          <p:nvPr/>
        </p:nvSpPr>
        <p:spPr>
          <a:xfrm rot="0">
            <a:off x="14176807" y="1326108"/>
            <a:ext cx="2739392" cy="2683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92"/>
              </a:lnSpc>
              <a:spcBef>
                <a:spcPct val="0"/>
              </a:spcBef>
            </a:pPr>
            <a:r>
              <a:rPr lang="en-US" sz="1902">
                <a:solidFill>
                  <a:srgbClr val="FFBD59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Coleção Categoria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6969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1216660"/>
            <a:ext cx="18288000" cy="9070340"/>
            <a:chOff x="0" y="0"/>
            <a:chExt cx="4816593" cy="238889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2388896"/>
            </a:xfrm>
            <a:custGeom>
              <a:avLst/>
              <a:gdLst/>
              <a:ahLst/>
              <a:cxnLst/>
              <a:rect r="r" b="b" t="t" l="l"/>
              <a:pathLst>
                <a:path h="2388896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388896"/>
                  </a:lnTo>
                  <a:lnTo>
                    <a:pt x="0" y="2388896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16593" cy="24269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-238915" y="1569705"/>
            <a:ext cx="18765831" cy="8364249"/>
          </a:xfrm>
          <a:custGeom>
            <a:avLst/>
            <a:gdLst/>
            <a:ahLst/>
            <a:cxnLst/>
            <a:rect r="r" b="b" t="t" l="l"/>
            <a:pathLst>
              <a:path h="8364249" w="18765831">
                <a:moveTo>
                  <a:pt x="0" y="0"/>
                </a:moveTo>
                <a:lnTo>
                  <a:pt x="18765830" y="0"/>
                </a:lnTo>
                <a:lnTo>
                  <a:pt x="18765830" y="8364250"/>
                </a:lnTo>
                <a:lnTo>
                  <a:pt x="0" y="83642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20" r="0" b="-62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640376" y="66675"/>
            <a:ext cx="17007249" cy="11499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720"/>
              </a:lnSpc>
            </a:pPr>
            <a:r>
              <a:rPr lang="en-US" sz="8000" spc="-656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Modelo de documento com dados do JSON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6969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1216660"/>
            <a:ext cx="18288000" cy="9070340"/>
            <a:chOff x="0" y="0"/>
            <a:chExt cx="4816593" cy="238889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2388896"/>
            </a:xfrm>
            <a:custGeom>
              <a:avLst/>
              <a:gdLst/>
              <a:ahLst/>
              <a:cxnLst/>
              <a:rect r="r" b="b" t="t" l="l"/>
              <a:pathLst>
                <a:path h="2388896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388896"/>
                  </a:lnTo>
                  <a:lnTo>
                    <a:pt x="0" y="2388896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16593" cy="24269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0" y="1216660"/>
            <a:ext cx="9293053" cy="5445858"/>
          </a:xfrm>
          <a:custGeom>
            <a:avLst/>
            <a:gdLst/>
            <a:ahLst/>
            <a:cxnLst/>
            <a:rect r="r" b="b" t="t" l="l"/>
            <a:pathLst>
              <a:path h="5445858" w="9293053">
                <a:moveTo>
                  <a:pt x="0" y="0"/>
                </a:moveTo>
                <a:lnTo>
                  <a:pt x="9293053" y="0"/>
                </a:lnTo>
                <a:lnTo>
                  <a:pt x="9293053" y="5445858"/>
                </a:lnTo>
                <a:lnTo>
                  <a:pt x="0" y="54458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074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899496" y="4192708"/>
            <a:ext cx="9388504" cy="6094292"/>
          </a:xfrm>
          <a:custGeom>
            <a:avLst/>
            <a:gdLst/>
            <a:ahLst/>
            <a:cxnLst/>
            <a:rect r="r" b="b" t="t" l="l"/>
            <a:pathLst>
              <a:path h="6094292" w="9388504">
                <a:moveTo>
                  <a:pt x="0" y="0"/>
                </a:moveTo>
                <a:lnTo>
                  <a:pt x="9388504" y="0"/>
                </a:lnTo>
                <a:lnTo>
                  <a:pt x="9388504" y="6094292"/>
                </a:lnTo>
                <a:lnTo>
                  <a:pt x="0" y="60942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857408" y="66675"/>
            <a:ext cx="12573183" cy="11499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720"/>
              </a:lnSpc>
            </a:pPr>
            <a:r>
              <a:rPr lang="en-US" sz="8000" spc="-656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Collections: Exemplos de dados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6969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40245" y="3248903"/>
            <a:ext cx="8091162" cy="5888374"/>
          </a:xfrm>
          <a:custGeom>
            <a:avLst/>
            <a:gdLst/>
            <a:ahLst/>
            <a:cxnLst/>
            <a:rect r="r" b="b" t="t" l="l"/>
            <a:pathLst>
              <a:path h="5888374" w="8091162">
                <a:moveTo>
                  <a:pt x="0" y="0"/>
                </a:moveTo>
                <a:lnTo>
                  <a:pt x="8091162" y="0"/>
                </a:lnTo>
                <a:lnTo>
                  <a:pt x="8091162" y="5888374"/>
                </a:lnTo>
                <a:lnTo>
                  <a:pt x="0" y="58883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443" t="-9971" r="-7894" b="-1146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562643" y="1502995"/>
            <a:ext cx="9969107" cy="9096810"/>
          </a:xfrm>
          <a:custGeom>
            <a:avLst/>
            <a:gdLst/>
            <a:ahLst/>
            <a:cxnLst/>
            <a:rect r="r" b="b" t="t" l="l"/>
            <a:pathLst>
              <a:path h="9096810" w="9969107">
                <a:moveTo>
                  <a:pt x="0" y="0"/>
                </a:moveTo>
                <a:lnTo>
                  <a:pt x="9969107" y="0"/>
                </a:lnTo>
                <a:lnTo>
                  <a:pt x="9969107" y="9096811"/>
                </a:lnTo>
                <a:lnTo>
                  <a:pt x="0" y="909681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722885" y="167585"/>
            <a:ext cx="2193265" cy="5797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60"/>
              </a:lnSpc>
            </a:pPr>
            <a:r>
              <a:rPr lang="en-US" sz="4000" spc="-328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Consulta 1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079409" y="236484"/>
            <a:ext cx="7549112" cy="432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70"/>
              </a:lnSpc>
            </a:pPr>
            <a:r>
              <a:rPr lang="en-US" sz="3000" spc="-246">
                <a:solidFill>
                  <a:srgbClr val="EDF1EF"/>
                </a:solidFill>
                <a:latin typeface="Public Sans"/>
                <a:ea typeface="Public Sans"/>
                <a:cs typeface="Public Sans"/>
                <a:sym typeface="Public Sans"/>
              </a:rPr>
              <a:t>Análise de Rentabilidade por Categoria de Produto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465873" y="1227404"/>
            <a:ext cx="2162648" cy="5797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60"/>
              </a:lnSpc>
            </a:pPr>
            <a:r>
              <a:rPr lang="en-US" sz="4000" spc="-328">
                <a:solidFill>
                  <a:srgbClr val="EDF1EF"/>
                </a:solidFill>
                <a:latin typeface="Public Sans"/>
                <a:ea typeface="Public Sans"/>
                <a:cs typeface="Public Sans"/>
                <a:sym typeface="Public Sans"/>
              </a:rPr>
              <a:t>MongoDB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572395" y="1227404"/>
            <a:ext cx="1626862" cy="5797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60"/>
              </a:lnSpc>
            </a:pPr>
            <a:r>
              <a:rPr lang="en-US" sz="4000" spc="-328">
                <a:solidFill>
                  <a:srgbClr val="EDF1EF"/>
                </a:solidFill>
                <a:latin typeface="Public Sans"/>
                <a:ea typeface="Public Sans"/>
                <a:cs typeface="Public Sans"/>
                <a:sym typeface="Public Sans"/>
              </a:rPr>
              <a:t>MySQL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6969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70370" y="4106153"/>
            <a:ext cx="8773630" cy="3827422"/>
          </a:xfrm>
          <a:custGeom>
            <a:avLst/>
            <a:gdLst/>
            <a:ahLst/>
            <a:cxnLst/>
            <a:rect r="r" b="b" t="t" l="l"/>
            <a:pathLst>
              <a:path h="3827422" w="8773630">
                <a:moveTo>
                  <a:pt x="0" y="0"/>
                </a:moveTo>
                <a:lnTo>
                  <a:pt x="8773630" y="0"/>
                </a:lnTo>
                <a:lnTo>
                  <a:pt x="8773630" y="3827423"/>
                </a:lnTo>
                <a:lnTo>
                  <a:pt x="0" y="382742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549996" y="3049512"/>
            <a:ext cx="3994401" cy="6816943"/>
          </a:xfrm>
          <a:custGeom>
            <a:avLst/>
            <a:gdLst/>
            <a:ahLst/>
            <a:cxnLst/>
            <a:rect r="r" b="b" t="t" l="l"/>
            <a:pathLst>
              <a:path h="6816943" w="3994401">
                <a:moveTo>
                  <a:pt x="0" y="0"/>
                </a:moveTo>
                <a:lnTo>
                  <a:pt x="3994401" y="0"/>
                </a:lnTo>
                <a:lnTo>
                  <a:pt x="3994401" y="6816943"/>
                </a:lnTo>
                <a:lnTo>
                  <a:pt x="0" y="681694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7055559" y="188502"/>
            <a:ext cx="4789208" cy="5797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60"/>
              </a:lnSpc>
            </a:pPr>
            <a:r>
              <a:rPr lang="en-US" sz="4000" spc="-328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Consulta 1 - Resultados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361062" y="787311"/>
            <a:ext cx="5565875" cy="432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70"/>
              </a:lnSpc>
            </a:pPr>
            <a:r>
              <a:rPr lang="en-US" sz="3000" spc="-246">
                <a:solidFill>
                  <a:srgbClr val="EDF1EF"/>
                </a:solidFill>
                <a:latin typeface="Public Sans"/>
                <a:ea typeface="Public Sans"/>
                <a:cs typeface="Public Sans"/>
                <a:sym typeface="Public Sans"/>
              </a:rPr>
              <a:t>Lucro bruto por Categoria de Produto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465873" y="2250678"/>
            <a:ext cx="2162648" cy="5797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60"/>
              </a:lnSpc>
            </a:pPr>
            <a:r>
              <a:rPr lang="en-US" sz="4000" spc="-328">
                <a:solidFill>
                  <a:srgbClr val="EDF1EF"/>
                </a:solidFill>
                <a:latin typeface="Public Sans"/>
                <a:ea typeface="Public Sans"/>
                <a:cs typeface="Public Sans"/>
                <a:sym typeface="Public Sans"/>
              </a:rPr>
              <a:t>MongoDB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943754" y="2250678"/>
            <a:ext cx="1626862" cy="5797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60"/>
              </a:lnSpc>
            </a:pPr>
            <a:r>
              <a:rPr lang="en-US" sz="4000" spc="-328">
                <a:solidFill>
                  <a:srgbClr val="EDF1EF"/>
                </a:solidFill>
                <a:latin typeface="Public Sans"/>
                <a:ea typeface="Public Sans"/>
                <a:cs typeface="Public Sans"/>
                <a:sym typeface="Public Sans"/>
              </a:rPr>
              <a:t>MySQL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DAGs4Y78Msk</dc:identifier>
  <dcterms:modified xsi:type="dcterms:W3CDTF">2011-08-01T06:04:30Z</dcterms:modified>
  <cp:revision>1</cp:revision>
  <dc:title>Solutions for Climate Change</dc:title>
</cp:coreProperties>
</file>